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Old Standard TT"/>
      <p:regular r:id="rId61"/>
      <p:bold r:id="rId62"/>
      <p: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Dragomir Rade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ldStandardTT-bold.fntdata"/><Relationship Id="rId61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63" Type="http://schemas.openxmlformats.org/officeDocument/2006/relationships/font" Target="fonts/OldStandardT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8T23:01:15.977">
    <p:pos x="196" y="738"/>
    <p:text>Take a look at JIiajun Wus work</p:text>
  </p:cm>
  <p:cm authorId="0" idx="2" dt="2020-10-28T18:56:45.161">
    <p:pos x="196" y="738"/>
    <p:text>Also Ray Mooney, Nazneen Rajani, Mohit Bansal</p:text>
  </p:cm>
  <p:cm authorId="0" idx="3" dt="2020-10-28T23:01:15.977">
    <p:pos x="196" y="738"/>
    <p:text>and Jesse Thomason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0-28T23:01:37.318">
    <p:pos x="308" y="331"/>
    <p:text>@nicholas.georgiou@yale.edu I recommend about 20-25 minutes for the introduction. 
https://www.cs.unc.edu/~mbansal/teaching/robonlp-seminar-spring17.html
_Reassigned to Nicholas Georgiou_</p:text>
  </p:cm>
  <p:cm authorId="0" idx="5" dt="2020-10-28T23:01:37.318">
    <p:pos x="308" y="331"/>
    <p:text>I think that you need about 5 more introductory examples.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4f2de3e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4f2de3e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language grounding/RL which borui and nathan gave us a taste of. Wanted to keep this presentation to talk about more human involved robotics with NLP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4f2de3ea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4f2de3ea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f2de3ea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f2de3ea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4f2de3ea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4f2de3ea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4f2de3ea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4f2de3ea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f2de3ea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f2de3ea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4f2de3ea7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4f2de3ea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state sk has following collection of states: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unused ingredients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Sbk mixing bowl and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Ssk cookie sheet and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 oven and contents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fd3066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fd3066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state sk has following collection of states: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unused ingredients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Sbk mixing bowl and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Ssk cookie sheet and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 oven and contents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5fd3066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5fd3066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4f2de3ea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4f2de3ea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4f2de3e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4f2de3e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f2de3ea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f2de3ea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4f2de3ea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4f2de3ea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f2de3ea7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f2de3ea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fd30669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5fd30669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4f2de3ea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4f2de3ea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4f2de3e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4f2de3e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f2de3ea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f2de3e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4f2de3ea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4f2de3ea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4f2de3ea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4f2de3ea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4f2de3ea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4f2de3ea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Didnt know planner, 5, or misspelling of calender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in action of bring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Clarified dave daniel as recipient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i bring dave daniel - no denial so increase confidence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 with all of the synonyms just learned…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f2de3ea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f2de3e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4f2de3ea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4f2de3ea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f2de3ea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f2de3ea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4f2de3ea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4f2de3ea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f2de3ea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f2de3e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5fd3066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5fd3066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4f2de3ea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4f2de3ea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4f2de3ea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4f2de3ea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- go to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- take object to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Relocation - take object from source to goal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4f2de3ea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4f2de3ea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5fd30669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5fd30669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f2de3ea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f2de3ea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4f2de3ea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4f2de3ea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4f2de3ea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4f2de3ea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4f2de3e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4f2de3e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5fd30669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5fd30669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5fd30669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5fd30669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5fd30669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5fd30669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f2de3ea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f2de3ea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5fd30669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5fd30669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4f2de3ea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4f2de3ea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4f2de3ea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4f2de3e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f2de3ea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f2de3ea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5fd30669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5fd30669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4f2de3e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4f2de3e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f2de3ea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f2de3ea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4f2de3ea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4f2de3ea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4f2de3ea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4f2de3e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5fd30669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5fd30669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4f2de3e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4f2de3e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f2de3ea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f2de3ea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fd30669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fd30669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5fd30669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5fd30669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iqv_WrPfFn0" TargetMode="External"/><Relationship Id="rId4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LyRoSuJF5kc" TargetMode="External"/><Relationship Id="rId4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PbOfteZ_CJc" TargetMode="External"/><Relationship Id="rId4" Type="http://schemas.openxmlformats.org/officeDocument/2006/relationships/image" Target="../media/image4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for Robotics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Georgiou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10/29/2020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Socially Assistive Robotics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Robots that help humans through social interaction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Elderly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 encourage discussion with peers, decrease depression rates (Paro)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 with fetching items and moving the elderly (Robear)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Rehabilitation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 people recover after a stroke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with Autism Spectrum Disorder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 fit a niche social category - more engagement than computer screen, less social pressure than a human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help with teaching social skills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900" y="139700"/>
            <a:ext cx="2031999" cy="135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422" y="3647552"/>
            <a:ext cx="2579478" cy="13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913" y="1749638"/>
            <a:ext cx="1945976" cy="1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90250" y="526350"/>
            <a:ext cx="796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Interpreting and Executing Recipes with a Cooking Robot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Authors: Mario Bollini et al.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Experimental Robotics 2013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Cooking is an important, commonplace household 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Kitchen is a semi-structured environment, so makes it more possible for a robot chef to find success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perceptual obstacles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Being able to find ingredients in cluttered environments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Manipulating various human-centric objects and performing hard tasks like mixing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environmental benefits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Kitchens have some organization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a finite amount of commonplace kitchen objects and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Recipes tend to be organized and pretty sequential, as well as relatively 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(BakeBot) should collect recipes online, parse them into a sequence of actions, and execute them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71600"/>
            <a:ext cx="6469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has access to a set of all ingredients and their labels, locations of tools, and actions like pouring ingredients into a bowl and mixing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parse recipe text and infer action sequence that it then performs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“Add sugar and beat to a cream”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Empty bowl of sugar into a mixing bowl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Stir ingredients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500" y="0"/>
            <a:ext cx="2362500" cy="35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75" y="396325"/>
            <a:ext cx="7684225" cy="4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200025"/>
            <a:ext cx="55149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Handling (State/Action Space)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 plain-text recipe sentence by sentence, represent in state/action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Actions such as </a:t>
            </a:r>
            <a:r>
              <a:rPr i="1" lang="en"/>
              <a:t>pour, mix, scrape, preheat, bake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robot does not have an action supported that is needed in the recipe, it will prompt the user to execute the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Human-robot collaboration!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13" y="1947563"/>
            <a:ext cx="5026374" cy="12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Handling (Reward Function)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sentence, </a:t>
            </a:r>
            <a:r>
              <a:rPr i="1" lang="en"/>
              <a:t>d, </a:t>
            </a:r>
            <a:r>
              <a:rPr lang="en"/>
              <a:t>infer a sequence that maximizes reward function, </a:t>
            </a:r>
            <a:r>
              <a:rPr i="1" lang="en"/>
              <a:t>R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 function is a probability distribution parametrized with log-linear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using recipes annotated with correct action - positive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Forms negative examples by finding trajectories resulting in wrong final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likelihood of training set on model parameters with gradient descent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872" y="1839875"/>
            <a:ext cx="2876275" cy="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Assembly and Execution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predicted state/action sequence and convert to baking primitives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baking primitive is a single cooking action with motion primitives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supported baking primitive → ask user for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execute, approximate current world state and plan moves to ensure the completion of the baking primitive (forward/inverse kinematics)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detects ingredients using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action has its own challenges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900" y="198129"/>
            <a:ext cx="7259774" cy="46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Robotics Background with Potential NLP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 of </a:t>
            </a:r>
            <a:r>
              <a:rPr lang="en"/>
              <a:t>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 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60 recipes from the internet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Ingredients are loaded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Annotated the sequence of the actions the robot should take for each instruction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45 tested on 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Ingredients pre-measured and 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16/27 times this recipe ran to completion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Avg time of 142 minutes!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Mixing: 27 mins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Putting item in oven: 18 mins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73" y="2571748"/>
            <a:ext cx="4143925" cy="19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 test set recipes with 92 sentences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4/15 test recipe’s action sequences right - difficult because if you miss one ingredient it could ruin the whole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71" y="2428225"/>
            <a:ext cx="336122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935" y="2428224"/>
            <a:ext cx="3386141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Challenges/Future Work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Absurdly long time to complete a recipe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Lacks certain cooking 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more sensors (thermal) to get better estimate of when something is cooked and how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Argue that one day a robot chef can be on the same level as humans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 title="bakebot fin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850" y="221875"/>
            <a:ext cx="6266300" cy="46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490250" y="526350"/>
            <a:ext cx="796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Learning to Interpret Natural Language Commands through Human-Robot Dialog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Authors: Jesse Thomason et al.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IJCAI 2015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for robots to understand instructions from naive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instruction approaches either use: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keyword search (too simple)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hand-annotated training corpora with robot action-language pairs (expensive and heavily reliant on training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discusses a robot which uses dialog to learn semantic meaning from conversation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semantic parser to translate user speech to logical form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Maintains belief state of user’s 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Agent induces dialog to help clarify user’s 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confident about user’s goal, uses previous dialogue to form new training examples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 Agent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Parser maps natural language of user using lambda calculus and combinatory categorical grammar (CCG) with UW SPF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Base with basic facts of the environment (like people, rooms, items)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maintains a belief state about user’s goal is represented with the components of </a:t>
            </a:r>
            <a:r>
              <a:rPr i="1" lang="en"/>
              <a:t>action, patient, recipient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component is a histogram of confidences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Action </a:t>
            </a:r>
            <a:r>
              <a:rPr lang="en"/>
              <a:t>can either be walk or bring items so represented by two confidence values [0,1]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Recipient/patient </a:t>
            </a:r>
            <a:r>
              <a:rPr lang="en"/>
              <a:t>are values in knowledge base or null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confidences initialized to 0 when a conversation begins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Parsing &amp; Knowledge Base Grounding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knowledge base → verify that y=3508 satisfies expression because that office belongs to Mallory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satisfying objects → decrease agent’s confidence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up-front with only 5 utterance/logical form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Seed lexicon of only 105 entries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50" y="1171599"/>
            <a:ext cx="7384749" cy="20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Belief State and Responses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 is ambiguity in a user’s utterance, the agent’s confidence in the ambiguous component decreases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example, “go to the office” → high confidence in </a:t>
            </a:r>
            <a:r>
              <a:rPr i="1" lang="en"/>
              <a:t>action </a:t>
            </a:r>
            <a:r>
              <a:rPr lang="en"/>
              <a:t>(walk), but there are many offices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has a continuous belief state S, which gets discretized to 3-tuple with either unknown or the top candidates within each component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Agent asks either confirmation, component, or all request depending on S’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3112975"/>
            <a:ext cx="6705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Conversational Learning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71550" y="902175"/>
            <a:ext cx="88323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example is “please report to room” → walk action, report similar to go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229"/>
            <a:ext cx="9143999" cy="349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498" y="971238"/>
            <a:ext cx="5037015" cy="3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Turk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- send a robot to a 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rooms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“[person] needs the robot. Send it to the office [s]he works’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 either chosen as first name, full name, nickname, or 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Delivery - deliver item to a person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people, 5  different items → 50 goals for each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“[person] wants the item in slot [number]”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80/20 train/test splits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Incrementally learn over 3 batches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Turk Results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1774825"/>
            <a:ext cx="78390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Segbot Experiments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interact with robot through typing natural language into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also has access to sensors like lasers for knowing when doors are open, and sonar and cameras for avoiding obstacles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Incrementally learned for 4 days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113" y="2359000"/>
            <a:ext cx="40671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00" y="2491450"/>
            <a:ext cx="3868101" cy="194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Jesse Thomason, Shiqi Zhang, Raymond Mooney and Peter Stone &#10;&#10;Learning to Interpret Natural Language Commands through Human-Robot Dialog&#10;&#10;International Joint Conference on Artificial Intelligence (IJCAI), 2015&#10;&#10;Demo video created by Shiqi Zhang" id="283" name="Google Shape;283;p46" title="Learning to Interpret Natural Language Commands through Human-Robot Dialo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490250" y="526350"/>
            <a:ext cx="796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Improving Grounded Natural Language Understanding through Human-Robot Dialog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Authors: Je</a:t>
            </a:r>
            <a:r>
              <a:rPr lang="en" sz="3000"/>
              <a:t>sse Thomason et al.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ICRA 2019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 strategy by adding perceptual concepts (visual, audio, haptic) to aid in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outline to previous project. First, test agent’s learning capabilities and usability on MTurk and then move over to physical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tasks this time: navigation, delivery, and relocation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belief state to have </a:t>
            </a:r>
            <a:r>
              <a:rPr i="1" lang="en"/>
              <a:t>Action, patient, recipient, source, goal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00" y="3123550"/>
            <a:ext cx="6864551" cy="18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pipeline</a:t>
            </a:r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93813"/>
            <a:ext cx="7467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Parser	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 utterance, converts to semantically meaningful representation in a logical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previous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word embeddings used at test time to recover from words that the robot does not know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known word “take” to know a similar meaning to unseen word “grab” at inference time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Grounding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171600"/>
            <a:ext cx="85206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“The same semantic meaning can </a:t>
            </a:r>
            <a:r>
              <a:rPr i="1" lang="en"/>
              <a:t>ground </a:t>
            </a:r>
            <a:r>
              <a:rPr lang="en"/>
              <a:t>differently depending on the environment”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office by the kitchen” or “the room next to us”,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Multi-modality! -GPS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experiments, the robot builds multi-modal feature representations of objects by: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erforming </a:t>
            </a:r>
            <a:r>
              <a:rPr i="1" lang="en"/>
              <a:t>grasp, lift, lower, press, drop, push, look  </a:t>
            </a:r>
            <a:r>
              <a:rPr lang="en"/>
              <a:t>on all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audio with a microphone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haptic info with force sensors in its arm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vision with RGB camera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Behavior-modality spaces for audio, haptic, visual (</a:t>
            </a:r>
            <a:r>
              <a:rPr i="1" lang="en"/>
              <a:t>look-vision, drop-audio)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feature representation by learning weights for behavior-modality spaces for a given word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NLP in Robotics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Robots are real-world, embodied 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environments are very human-centric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robots to understand and be able to interact within our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robots to interact with humans in a realistic, “natural”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Knowledge and Commonsense, </a:t>
            </a:r>
            <a:r>
              <a:rPr lang="en"/>
              <a:t>Language</a:t>
            </a:r>
            <a:r>
              <a:rPr lang="en"/>
              <a:t> Grounding, Semantic Parsing, Survey Generation, etc.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All have a place in Robotics!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is this important?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Human robot collaboration (trust, acceptance,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Clarification Dialog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Belief state models user’s true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Infers with user’s language + perception of world, get confidence values for all of belief state roles.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Highest probability used to ask question. Confirmation sets the belief role at 1.</a:t>
            </a:r>
            <a:endParaRPr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19319"/>
            <a:ext cx="8520600" cy="154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311700" y="1171600"/>
            <a:ext cx="4896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Opportunistic Active Learning: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robot does not know a word, and it has semantic form involving perception, looks to confirm synonyms by asking the user about the new word’s similarities to its nearest neighbors (e.g., tall and long)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Parser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utterance-denotation pairs through                                                                                          confirmation (“robert’s office → goal)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Agent finds latent parse for the pair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 beam of parses for utterance and                                                                                                           use as additional, weakly-supervised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from Conversation</a:t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949" y="798074"/>
            <a:ext cx="3714550" cy="38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objects - 24 for training, 8 for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tasks into (room, person, object) into initialization (10%), train (70%), and test (20%)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Initialization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16 users gave two natural language commands (initial and rephrased) to build initial lexicon and utterance-semantic parse pairs (annotated by hand)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labels between objects and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Three phases → retrain parser and perceptual models each 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53" y="95975"/>
            <a:ext cx="4348650" cy="48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1099"/>
            <a:ext cx="5905500" cy="136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92413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200" y="2020300"/>
            <a:ext cx="2707726" cy="169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 Obstacles</a:t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human to be truthful throughout the dialog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than just the semantic roles of patient and source in real world situations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actions defined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Graded adjectives - light suitcase is heavier than a heavy mug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Jesse Thomason, Aishwarya Padmakumar, Jivko Sinapov, Nick Walker, Yuqian Jiang, Harel Yedidsion, Justin Hart, Peter Stone, Raymond J. Mooney" id="361" name="Google Shape;361;p58" title="Jointly Improving Parsing and Perception for Natural Language Commands through Human-Robot Dialo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925" y="284200"/>
            <a:ext cx="6100126" cy="4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490250" y="526350"/>
            <a:ext cx="796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Grounded Language Learning: Where Robotics and NLP Meet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Author: Cynthia Matuszek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IJCAI 2018</a:t>
            </a:r>
            <a:endParaRPr sz="3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learning as a grounded problem has the benefits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 can use context of their environments to assist in their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robots seem more “human-centric”, social 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 can learn through interactions with human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 can acquire “first-hand” semantic representations of language about objects/tasks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focuses on statistical ML to learn mappings between words and their real-world representation using language/sensory input for training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Challenges</a:t>
            </a:r>
            <a:endParaRPr/>
          </a:p>
        </p:txBody>
      </p:sp>
      <p:sp>
        <p:nvSpPr>
          <p:cNvPr id="378" name="Google Shape;378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Robot Dialog for Active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 asks questions of human to direct its own learning (saw in earlier paper)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Incorporate some social aspects to robot like dialogue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Especially important in local/customized learning specific to environment (“my mug”)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Learned Models among 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 in similar environments can learn from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Objects and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Way more to learn than just color, shape, type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Abstract meaning needs to incorporate models of time, people, intent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NLP in Robotics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6750"/>
            <a:ext cx="4044225" cy="20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1866750"/>
            <a:ext cx="4469211" cy="20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11700" y="44511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https://www.cs.unc.edu/~mbansal/teaching/slidesSpr17/nlp_comp790_spring2017_lec1_jan17.pdf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r>
              <a:rPr lang="en"/>
              <a:t>Question</a:t>
            </a:r>
            <a:r>
              <a:rPr lang="en"/>
              <a:t> #1</a:t>
            </a:r>
            <a:endParaRPr/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applications of NLP do you see in Robotics, beyond the examples that I mentioned today?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 #2</a:t>
            </a:r>
            <a:endParaRPr/>
          </a:p>
        </p:txBody>
      </p:sp>
      <p:sp>
        <p:nvSpPr>
          <p:cNvPr id="395" name="Google Shape;395;p6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most important application of NLP in Robotics, in your eyes? The social part between a robot and a human or something else?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 #3</a:t>
            </a:r>
            <a:endParaRPr/>
          </a:p>
        </p:txBody>
      </p:sp>
      <p:sp>
        <p:nvSpPr>
          <p:cNvPr id="401" name="Google Shape;401;p6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BakeBot was one example of an in-home robot that utilizes NLP.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other applications can you think of?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 #4</a:t>
            </a:r>
            <a:endParaRPr/>
          </a:p>
        </p:txBody>
      </p:sp>
      <p:sp>
        <p:nvSpPr>
          <p:cNvPr id="407" name="Google Shape;407;p6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see any ways that we can improve some of the NLP strategies that I mentioned both with human dialogue and with recipe handling?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Multi-Modality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Robots have the advantage of </a:t>
            </a:r>
            <a:r>
              <a:rPr lang="en"/>
              <a:t>multimodal</a:t>
            </a:r>
            <a:r>
              <a:rPr lang="en"/>
              <a:t> perception (cameras - vision, microphones - hearing, haptic - touch,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Robots have motors that allow them to move around and more greatly explore their environments (“that object in the back-left corner”, “behind the chair”,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advantage to have access to more data about the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 with only having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Especially important with local problems/conversation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grounding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meaning of language with respect to the physical 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 perception and NLP to “ground” physical objects in the world to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Navigation, Manipulation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Everyday Robots &amp; HRI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Robots becoming more present in our everyday lives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that non-experts can naturally interact and communicate with them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8100"/>
            <a:ext cx="3694249" cy="22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48100"/>
            <a:ext cx="4064150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175" y="52073"/>
            <a:ext cx="2901375" cy="15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Robots!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973" y="1171600"/>
            <a:ext cx="2197325" cy="15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2900"/>
            <a:ext cx="2937701" cy="29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950" y="3218830"/>
            <a:ext cx="2197325" cy="123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7475" y="1171603"/>
            <a:ext cx="2937701" cy="204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4970" y="3532075"/>
            <a:ext cx="1994068" cy="12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 Robots!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650" y="1285038"/>
            <a:ext cx="2783702" cy="317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00"/>
            <a:ext cx="3034950" cy="2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12" y="3308275"/>
            <a:ext cx="2339725" cy="15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350" y="1911876"/>
            <a:ext cx="2339724" cy="191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